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54" d="100"/>
          <a:sy n="154" d="100"/>
        </p:scale>
        <p:origin x="534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01C5A7-673A-4B62-B2A3-1F58930168E8}" type="datetimeFigureOut">
              <a:rPr lang="ru-RU" smtClean="0"/>
              <a:t>27.02.2025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EF5EFA-34A3-454A-99E6-134D6C0C5D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99377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EF5EFA-34A3-454A-99E6-134D6C0C5DB3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15278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014F3-815A-467B-9887-C841BAE59E4B}" type="datetimeFigureOut">
              <a:rPr lang="ru-RU" smtClean="0"/>
              <a:t>27.02.2025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C7463-3A5D-4D5A-A5B0-2F373C1537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24471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014F3-815A-467B-9887-C841BAE59E4B}" type="datetimeFigureOut">
              <a:rPr lang="ru-RU" smtClean="0"/>
              <a:t>27.02.2025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C7463-3A5D-4D5A-A5B0-2F373C1537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71268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014F3-815A-467B-9887-C841BAE59E4B}" type="datetimeFigureOut">
              <a:rPr lang="ru-RU" smtClean="0"/>
              <a:t>27.02.2025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C7463-3A5D-4D5A-A5B0-2F373C1537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23692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014F3-815A-467B-9887-C841BAE59E4B}" type="datetimeFigureOut">
              <a:rPr lang="ru-RU" smtClean="0"/>
              <a:t>27.02.2025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C7463-3A5D-4D5A-A5B0-2F373C1537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80946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014F3-815A-467B-9887-C841BAE59E4B}" type="datetimeFigureOut">
              <a:rPr lang="ru-RU" smtClean="0"/>
              <a:t>27.02.2025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C7463-3A5D-4D5A-A5B0-2F373C1537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56636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014F3-815A-467B-9887-C841BAE59E4B}" type="datetimeFigureOut">
              <a:rPr lang="ru-RU" smtClean="0"/>
              <a:t>27.02.2025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C7463-3A5D-4D5A-A5B0-2F373C1537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94771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014F3-815A-467B-9887-C841BAE59E4B}" type="datetimeFigureOut">
              <a:rPr lang="ru-RU" smtClean="0"/>
              <a:t>27.02.2025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C7463-3A5D-4D5A-A5B0-2F373C1537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45920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014F3-815A-467B-9887-C841BAE59E4B}" type="datetimeFigureOut">
              <a:rPr lang="ru-RU" smtClean="0"/>
              <a:t>27.02.2025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C7463-3A5D-4D5A-A5B0-2F373C1537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2621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014F3-815A-467B-9887-C841BAE59E4B}" type="datetimeFigureOut">
              <a:rPr lang="ru-RU" smtClean="0"/>
              <a:t>27.02.2025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C7463-3A5D-4D5A-A5B0-2F373C1537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2787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014F3-815A-467B-9887-C841BAE59E4B}" type="datetimeFigureOut">
              <a:rPr lang="ru-RU" smtClean="0"/>
              <a:t>27.02.2025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C7463-3A5D-4D5A-A5B0-2F373C1537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99512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014F3-815A-467B-9887-C841BAE59E4B}" type="datetimeFigureOut">
              <a:rPr lang="ru-RU" smtClean="0"/>
              <a:t>27.02.2025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C7463-3A5D-4D5A-A5B0-2F373C1537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54555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8014F3-815A-467B-9887-C841BAE59E4B}" type="datetimeFigureOut">
              <a:rPr lang="ru-RU" smtClean="0"/>
              <a:t>27.02.2025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EC7463-3A5D-4D5A-A5B0-2F373C1537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7014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4373" y="252959"/>
            <a:ext cx="10902975" cy="880998"/>
          </a:xfrm>
        </p:spPr>
        <p:txBody>
          <a:bodyPr>
            <a:norm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ru-RU" sz="1800" b="1" dirty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Схема расположения передаваемых в аренду площадей для коммерческой деятельности 		</a:t>
            </a: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в здании </a:t>
            </a:r>
            <a:r>
              <a:rPr lang="ru-RU" sz="1800" b="1" dirty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железнодорожного вокзала </a:t>
            </a:r>
            <a:r>
              <a:rPr lang="ru-RU" sz="1800" b="1" dirty="0" err="1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Аягоз</a:t>
            </a:r>
            <a:r>
              <a:rPr lang="ru-RU" sz="1800" b="1" dirty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endParaRPr lang="ru-RU" sz="1800" dirty="0">
              <a:solidFill>
                <a:srgbClr val="FF0000"/>
              </a:solidFill>
            </a:endParaRPr>
          </a:p>
        </p:txBody>
      </p:sp>
      <p:graphicFrame>
        <p:nvGraphicFramePr>
          <p:cNvPr id="21" name="Объект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07718459"/>
              </p:ext>
            </p:extLst>
          </p:nvPr>
        </p:nvGraphicFramePr>
        <p:xfrm>
          <a:off x="454024" y="1371874"/>
          <a:ext cx="11211101" cy="2616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4" name="Документ" r:id="rId3" imgW="10197037" imgH="2192073" progId="Word.Document.12">
                  <p:embed/>
                </p:oleObj>
              </mc:Choice>
              <mc:Fallback>
                <p:oleObj name="Документ" r:id="rId3" imgW="10197037" imgH="219207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4024" y="1371874"/>
                        <a:ext cx="11211101" cy="26168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Прямоугольник 21"/>
          <p:cNvSpPr/>
          <p:nvPr/>
        </p:nvSpPr>
        <p:spPr>
          <a:xfrm>
            <a:off x="855214" y="4099157"/>
            <a:ext cx="7196255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kk-KZ" sz="1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Постомат АО </a:t>
            </a:r>
            <a:r>
              <a:rPr lang="en-US" sz="10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Kaspi</a:t>
            </a:r>
            <a:r>
              <a:rPr lang="ru-RU" sz="1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Банк  - 1 </a:t>
            </a:r>
            <a:r>
              <a:rPr lang="ru-RU" sz="10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ед</a:t>
            </a:r>
            <a:r>
              <a:rPr lang="ru-RU" sz="1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10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кв.м</a:t>
            </a:r>
            <a:r>
              <a:rPr lang="ru-RU" sz="1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                     13. Банкомат АО </a:t>
            </a:r>
            <a:r>
              <a:rPr lang="ru-RU" sz="10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Халык</a:t>
            </a:r>
            <a:r>
              <a:rPr lang="ru-RU" sz="1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Банк – 1 </a:t>
            </a:r>
            <a:r>
              <a:rPr lang="ru-RU" sz="10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ед</a:t>
            </a:r>
            <a:r>
              <a:rPr lang="ru-RU" sz="1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10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кв.м</a:t>
            </a:r>
            <a:r>
              <a:rPr lang="ru-RU" sz="1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1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10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Кофеаппарат</a:t>
            </a:r>
            <a:r>
              <a:rPr lang="ru-RU" sz="1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ИП </a:t>
            </a:r>
            <a:r>
              <a:rPr lang="ru-RU" sz="10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Саябаев</a:t>
            </a:r>
            <a:r>
              <a:rPr lang="ru-RU" sz="1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1 </a:t>
            </a:r>
            <a:r>
              <a:rPr lang="ru-RU" sz="10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ед</a:t>
            </a:r>
            <a:r>
              <a:rPr lang="ru-RU" sz="1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10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кв.м</a:t>
            </a:r>
            <a:r>
              <a:rPr lang="ru-RU" sz="1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                    14. </a:t>
            </a:r>
            <a:r>
              <a:rPr lang="ru-RU" sz="10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Кофеаппарат</a:t>
            </a:r>
            <a:r>
              <a:rPr lang="ru-RU" sz="1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ИП </a:t>
            </a:r>
            <a:r>
              <a:rPr lang="ru-RU" sz="10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Сембаев</a:t>
            </a:r>
            <a:r>
              <a:rPr lang="ru-RU" sz="1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1 </a:t>
            </a:r>
            <a:r>
              <a:rPr lang="ru-RU" sz="10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ед</a:t>
            </a:r>
            <a:r>
              <a:rPr lang="ru-RU" sz="1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10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кв.м</a:t>
            </a:r>
            <a:r>
              <a:rPr lang="ru-RU" sz="1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  <a:endParaRPr lang="ru-RU" sz="11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1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ТНП ИП </a:t>
            </a:r>
            <a:r>
              <a:rPr lang="ru-RU" sz="10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Каркаранова</a:t>
            </a:r>
            <a:r>
              <a:rPr lang="ru-RU" sz="1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4 </a:t>
            </a:r>
            <a:r>
              <a:rPr lang="ru-RU" sz="10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кв.м</a:t>
            </a:r>
            <a:r>
              <a:rPr lang="ru-RU" sz="1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                               15. Платежный терминал ТОО </a:t>
            </a:r>
            <a:r>
              <a:rPr lang="ru-RU" sz="10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Cesh</a:t>
            </a:r>
            <a:r>
              <a:rPr lang="ru-RU" sz="1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Invest</a:t>
            </a:r>
            <a:r>
              <a:rPr lang="ru-RU" sz="1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1 </a:t>
            </a:r>
            <a:r>
              <a:rPr lang="ru-RU" sz="10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ед</a:t>
            </a:r>
            <a:r>
              <a:rPr lang="ru-RU" sz="1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10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кв.м</a:t>
            </a:r>
            <a:r>
              <a:rPr lang="ru-RU" sz="1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                                                                                     </a:t>
            </a:r>
            <a:r>
              <a:rPr lang="ru-RU" sz="1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</a:t>
            </a:r>
            <a:endParaRPr lang="ru-RU" sz="11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1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ТНП ИП Курмангалиева – 6,3 </a:t>
            </a:r>
            <a:r>
              <a:rPr lang="ru-RU" sz="10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кв.м</a:t>
            </a:r>
            <a:r>
              <a:rPr lang="ru-RU" sz="1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                        16. Коммерческая площадь (кресло-</a:t>
            </a:r>
            <a:r>
              <a:rPr lang="ru-RU" sz="10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массажер</a:t>
            </a:r>
            <a:r>
              <a:rPr lang="ru-RU" sz="1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 - 2 </a:t>
            </a:r>
            <a:r>
              <a:rPr lang="ru-RU" sz="10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ед</a:t>
            </a:r>
            <a:r>
              <a:rPr lang="ru-RU" sz="1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10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кв.м</a:t>
            </a:r>
            <a:r>
              <a:rPr lang="ru-RU" sz="1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11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1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ТНП ИП </a:t>
            </a:r>
            <a:r>
              <a:rPr lang="ru-RU" sz="10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Анизат</a:t>
            </a:r>
            <a:r>
              <a:rPr lang="ru-RU" sz="1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4,1 </a:t>
            </a:r>
            <a:r>
              <a:rPr lang="ru-RU" sz="10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кв.м</a:t>
            </a:r>
            <a:r>
              <a:rPr lang="ru-RU" sz="1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                                        17. </a:t>
            </a:r>
            <a:r>
              <a:rPr lang="ru-RU" sz="1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Коммерческая площадь (антенна) – 7 </a:t>
            </a:r>
            <a:r>
              <a:rPr lang="ru-RU" sz="1000" b="1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кв.м</a:t>
            </a:r>
            <a:r>
              <a:rPr lang="ru-RU" sz="1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(крыша)</a:t>
            </a:r>
            <a:endParaRPr lang="ru-RU" sz="11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1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ТНП ИП </a:t>
            </a:r>
            <a:r>
              <a:rPr lang="ru-RU" sz="10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Тусупбекова</a:t>
            </a:r>
            <a:r>
              <a:rPr lang="ru-RU" sz="1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4 </a:t>
            </a:r>
            <a:r>
              <a:rPr lang="ru-RU" sz="10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кв.м</a:t>
            </a:r>
            <a:r>
              <a:rPr lang="ru-RU" sz="1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                                18. Коммерческая площадь (камера хранения) – 8,0 </a:t>
            </a:r>
            <a:r>
              <a:rPr lang="ru-RU" sz="10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кв.м</a:t>
            </a:r>
            <a:r>
              <a:rPr lang="ru-RU" sz="1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11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1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ТНП ИП </a:t>
            </a:r>
            <a:r>
              <a:rPr lang="ru-RU" sz="10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Кусаинова</a:t>
            </a:r>
            <a:r>
              <a:rPr lang="ru-RU" sz="1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Г –  3,6 </a:t>
            </a:r>
            <a:r>
              <a:rPr lang="ru-RU" sz="10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кв.м</a:t>
            </a:r>
            <a:r>
              <a:rPr lang="ru-RU" sz="1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                            19. Коммерческое помещение (пустующее) – 10 </a:t>
            </a:r>
            <a:r>
              <a:rPr lang="ru-RU" sz="10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кв.м</a:t>
            </a:r>
            <a:r>
              <a:rPr lang="ru-RU" sz="1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  <a:endParaRPr lang="ru-RU" sz="11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1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ТНП ИП </a:t>
            </a:r>
            <a:r>
              <a:rPr lang="ru-RU" sz="10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Кусаинова</a:t>
            </a:r>
            <a:r>
              <a:rPr lang="ru-RU" sz="1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Л – 3 </a:t>
            </a:r>
            <a:r>
              <a:rPr lang="ru-RU" sz="10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кв.м</a:t>
            </a:r>
            <a:r>
              <a:rPr lang="ru-RU" sz="1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                                20. Коммерческое помещение (пустующее) – 18 </a:t>
            </a:r>
            <a:r>
              <a:rPr lang="ru-RU" sz="10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кв.м</a:t>
            </a:r>
            <a:r>
              <a:rPr lang="ru-RU" sz="1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11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1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ТНП ИП </a:t>
            </a:r>
            <a:r>
              <a:rPr lang="ru-RU" sz="10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Темиржанов</a:t>
            </a:r>
            <a:r>
              <a:rPr lang="ru-RU" sz="1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4,5 </a:t>
            </a:r>
            <a:r>
              <a:rPr lang="ru-RU" sz="10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кв.м</a:t>
            </a:r>
            <a:r>
              <a:rPr lang="ru-RU" sz="1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11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kk-KZ" sz="1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ТНП ИП Кусаинова Г – 3,6 кв.м  </a:t>
            </a:r>
            <a:endParaRPr lang="ru-RU" sz="11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1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ТНП ИП </a:t>
            </a:r>
            <a:r>
              <a:rPr lang="ru-RU" sz="10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Шенгельбаева</a:t>
            </a:r>
            <a:r>
              <a:rPr lang="ru-RU" sz="1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6,45 </a:t>
            </a:r>
            <a:r>
              <a:rPr lang="ru-RU" sz="10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кв.м</a:t>
            </a:r>
            <a:r>
              <a:rPr lang="ru-RU" sz="1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11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ru-RU" sz="1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ТНП ИП </a:t>
            </a:r>
            <a:r>
              <a:rPr lang="ru-RU" sz="10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Кусаинова</a:t>
            </a:r>
            <a:r>
              <a:rPr lang="ru-RU" sz="1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 – 3 </a:t>
            </a:r>
            <a:r>
              <a:rPr lang="ru-RU" sz="10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кв.м</a:t>
            </a:r>
            <a:r>
              <a:rPr lang="ru-RU" sz="1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" name="Прямая со стрелкой 3"/>
          <p:cNvCxnSpPr/>
          <p:nvPr/>
        </p:nvCxnSpPr>
        <p:spPr>
          <a:xfrm>
            <a:off x="5961413" y="1473694"/>
            <a:ext cx="0" cy="2601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5810570" y="1613706"/>
            <a:ext cx="2568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/>
              <a:t>1</a:t>
            </a:r>
            <a:endParaRPr lang="ru-RU" sz="1100" dirty="0"/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6495803" y="1473694"/>
            <a:ext cx="0" cy="2601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7730836" y="1473694"/>
            <a:ext cx="0" cy="2708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8051470" y="1473694"/>
            <a:ext cx="11875" cy="2601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8431481" y="1473694"/>
            <a:ext cx="0" cy="2601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8728366" y="1473694"/>
            <a:ext cx="0" cy="2601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flipH="1">
            <a:off x="9060878" y="1473694"/>
            <a:ext cx="912" cy="2708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>
            <a:off x="9394301" y="1473694"/>
            <a:ext cx="0" cy="2708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>
            <a:off x="9759337" y="1538719"/>
            <a:ext cx="2641" cy="1950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>
            <a:off x="10141529" y="1538719"/>
            <a:ext cx="0" cy="2057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 flipH="1">
            <a:off x="11186556" y="1983179"/>
            <a:ext cx="249382" cy="831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 flipV="1">
            <a:off x="10806545" y="2680287"/>
            <a:ext cx="0" cy="2291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/>
          <p:nvPr/>
        </p:nvCxnSpPr>
        <p:spPr>
          <a:xfrm flipV="1">
            <a:off x="8550234" y="2778826"/>
            <a:ext cx="178132" cy="475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/>
          <p:nvPr/>
        </p:nvCxnSpPr>
        <p:spPr>
          <a:xfrm flipH="1" flipV="1">
            <a:off x="8229600" y="2661595"/>
            <a:ext cx="35626" cy="1665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/>
          <p:nvPr/>
        </p:nvCxnSpPr>
        <p:spPr>
          <a:xfrm flipV="1">
            <a:off x="5810570" y="2680287"/>
            <a:ext cx="249005" cy="985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 стрелкой 47"/>
          <p:cNvCxnSpPr/>
          <p:nvPr/>
        </p:nvCxnSpPr>
        <p:spPr>
          <a:xfrm flipH="1" flipV="1">
            <a:off x="4989918" y="2521292"/>
            <a:ext cx="187724" cy="1589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 стрелкой 49"/>
          <p:cNvCxnSpPr/>
          <p:nvPr/>
        </p:nvCxnSpPr>
        <p:spPr>
          <a:xfrm flipH="1">
            <a:off x="5308270" y="1983179"/>
            <a:ext cx="142504" cy="2612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6258298" y="1678824"/>
            <a:ext cx="47500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/>
              <a:t>   2</a:t>
            </a:r>
            <a:endParaRPr lang="ru-RU" sz="1100" dirty="0"/>
          </a:p>
        </p:txBody>
      </p:sp>
      <p:sp>
        <p:nvSpPr>
          <p:cNvPr id="56" name="TextBox 55"/>
          <p:cNvSpPr txBox="1"/>
          <p:nvPr/>
        </p:nvSpPr>
        <p:spPr>
          <a:xfrm>
            <a:off x="7537283" y="1678824"/>
            <a:ext cx="1935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/>
              <a:t>3</a:t>
            </a:r>
            <a:endParaRPr lang="ru-RU" sz="1100" dirty="0"/>
          </a:p>
        </p:txBody>
      </p:sp>
      <p:sp>
        <p:nvSpPr>
          <p:cNvPr id="59" name="TextBox 58"/>
          <p:cNvSpPr txBox="1"/>
          <p:nvPr/>
        </p:nvSpPr>
        <p:spPr>
          <a:xfrm>
            <a:off x="7981139" y="1733797"/>
            <a:ext cx="12619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/>
              <a:t>4</a:t>
            </a:r>
            <a:endParaRPr lang="ru-RU" sz="1100" dirty="0"/>
          </a:p>
        </p:txBody>
      </p:sp>
      <p:sp>
        <p:nvSpPr>
          <p:cNvPr id="61" name="TextBox 60"/>
          <p:cNvSpPr txBox="1"/>
          <p:nvPr/>
        </p:nvSpPr>
        <p:spPr>
          <a:xfrm>
            <a:off x="8306533" y="1678824"/>
            <a:ext cx="2437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/>
              <a:t>5</a:t>
            </a:r>
            <a:endParaRPr lang="ru-RU" sz="1100" dirty="0"/>
          </a:p>
        </p:txBody>
      </p:sp>
      <p:sp>
        <p:nvSpPr>
          <p:cNvPr id="65" name="TextBox 64"/>
          <p:cNvSpPr txBox="1"/>
          <p:nvPr/>
        </p:nvSpPr>
        <p:spPr>
          <a:xfrm>
            <a:off x="8645236" y="1678824"/>
            <a:ext cx="26125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/>
              <a:t>6</a:t>
            </a:r>
            <a:endParaRPr lang="ru-RU" sz="1100" dirty="0"/>
          </a:p>
        </p:txBody>
      </p:sp>
      <p:sp>
        <p:nvSpPr>
          <p:cNvPr id="66" name="TextBox 65"/>
          <p:cNvSpPr txBox="1"/>
          <p:nvPr/>
        </p:nvSpPr>
        <p:spPr>
          <a:xfrm>
            <a:off x="8942117" y="1684575"/>
            <a:ext cx="22563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/>
              <a:t>7</a:t>
            </a:r>
            <a:endParaRPr lang="ru-RU" sz="1100" dirty="0"/>
          </a:p>
        </p:txBody>
      </p:sp>
      <p:sp>
        <p:nvSpPr>
          <p:cNvPr id="67" name="TextBox 66"/>
          <p:cNvSpPr txBox="1"/>
          <p:nvPr/>
        </p:nvSpPr>
        <p:spPr>
          <a:xfrm>
            <a:off x="9322137" y="1678824"/>
            <a:ext cx="21065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/>
              <a:t>8</a:t>
            </a:r>
            <a:endParaRPr lang="ru-RU" sz="1100" dirty="0"/>
          </a:p>
        </p:txBody>
      </p:sp>
      <p:sp>
        <p:nvSpPr>
          <p:cNvPr id="71" name="TextBox 70"/>
          <p:cNvSpPr txBox="1"/>
          <p:nvPr/>
        </p:nvSpPr>
        <p:spPr>
          <a:xfrm>
            <a:off x="9631352" y="1698171"/>
            <a:ext cx="26079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/>
              <a:t>9</a:t>
            </a:r>
            <a:endParaRPr lang="ru-RU" sz="1100" dirty="0"/>
          </a:p>
        </p:txBody>
      </p:sp>
      <p:sp>
        <p:nvSpPr>
          <p:cNvPr id="72" name="TextBox 71"/>
          <p:cNvSpPr txBox="1"/>
          <p:nvPr/>
        </p:nvSpPr>
        <p:spPr>
          <a:xfrm>
            <a:off x="10022774" y="1733797"/>
            <a:ext cx="36813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/>
              <a:t>10</a:t>
            </a:r>
            <a:endParaRPr lang="ru-RU" sz="1100" dirty="0"/>
          </a:p>
        </p:txBody>
      </p:sp>
      <p:sp>
        <p:nvSpPr>
          <p:cNvPr id="77" name="TextBox 76"/>
          <p:cNvSpPr txBox="1"/>
          <p:nvPr/>
        </p:nvSpPr>
        <p:spPr>
          <a:xfrm>
            <a:off x="10957955" y="1959781"/>
            <a:ext cx="62939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11</a:t>
            </a:r>
            <a:endParaRPr lang="ru-RU" sz="1000" dirty="0"/>
          </a:p>
        </p:txBody>
      </p:sp>
      <p:sp>
        <p:nvSpPr>
          <p:cNvPr id="80" name="TextBox 79"/>
          <p:cNvSpPr txBox="1"/>
          <p:nvPr/>
        </p:nvSpPr>
        <p:spPr>
          <a:xfrm>
            <a:off x="10583884" y="2521671"/>
            <a:ext cx="4601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12</a:t>
            </a:r>
            <a:endParaRPr lang="ru-RU" sz="1000" dirty="0"/>
          </a:p>
        </p:txBody>
      </p:sp>
      <p:sp>
        <p:nvSpPr>
          <p:cNvPr id="81" name="TextBox 80"/>
          <p:cNvSpPr txBox="1"/>
          <p:nvPr/>
        </p:nvSpPr>
        <p:spPr>
          <a:xfrm>
            <a:off x="8639300" y="2538337"/>
            <a:ext cx="4220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13</a:t>
            </a:r>
            <a:endParaRPr lang="ru-RU" sz="1000" dirty="0"/>
          </a:p>
        </p:txBody>
      </p:sp>
      <p:sp>
        <p:nvSpPr>
          <p:cNvPr id="83" name="TextBox 82"/>
          <p:cNvSpPr txBox="1"/>
          <p:nvPr/>
        </p:nvSpPr>
        <p:spPr>
          <a:xfrm>
            <a:off x="7963431" y="2562081"/>
            <a:ext cx="3265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14</a:t>
            </a:r>
            <a:endParaRPr lang="ru-RU" sz="1000" dirty="0"/>
          </a:p>
        </p:txBody>
      </p:sp>
      <p:sp>
        <p:nvSpPr>
          <p:cNvPr id="86" name="TextBox 85"/>
          <p:cNvSpPr txBox="1"/>
          <p:nvPr/>
        </p:nvSpPr>
        <p:spPr>
          <a:xfrm>
            <a:off x="5961413" y="2538337"/>
            <a:ext cx="5343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15</a:t>
            </a:r>
            <a:endParaRPr lang="ru-RU" sz="1000" dirty="0"/>
          </a:p>
        </p:txBody>
      </p:sp>
      <p:sp>
        <p:nvSpPr>
          <p:cNvPr id="94" name="Скругленный прямоугольник 93"/>
          <p:cNvSpPr/>
          <p:nvPr/>
        </p:nvSpPr>
        <p:spPr>
          <a:xfrm>
            <a:off x="5875638" y="2828152"/>
            <a:ext cx="455490" cy="159657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6" name="Прямая со стрелкой 95"/>
          <p:cNvCxnSpPr>
            <a:stCxn id="94" idx="3"/>
          </p:cNvCxnSpPr>
          <p:nvPr/>
        </p:nvCxnSpPr>
        <p:spPr>
          <a:xfrm>
            <a:off x="6331128" y="2907981"/>
            <a:ext cx="271553" cy="14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TextBox 96"/>
          <p:cNvSpPr txBox="1"/>
          <p:nvPr/>
        </p:nvSpPr>
        <p:spPr>
          <a:xfrm>
            <a:off x="6495802" y="2680287"/>
            <a:ext cx="45541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16</a:t>
            </a:r>
            <a:endParaRPr lang="ru-RU" sz="1000" dirty="0"/>
          </a:p>
        </p:txBody>
      </p:sp>
      <p:cxnSp>
        <p:nvCxnSpPr>
          <p:cNvPr id="43" name="Прямая со стрелкой 42"/>
          <p:cNvCxnSpPr/>
          <p:nvPr/>
        </p:nvCxnSpPr>
        <p:spPr>
          <a:xfrm>
            <a:off x="8728366" y="3478427"/>
            <a:ext cx="0" cy="2471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8609484" y="3677237"/>
            <a:ext cx="3326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18</a:t>
            </a:r>
            <a:endParaRPr lang="ru-RU" sz="1000" dirty="0"/>
          </a:p>
        </p:txBody>
      </p:sp>
      <p:sp>
        <p:nvSpPr>
          <p:cNvPr id="7" name="Овал 6"/>
          <p:cNvSpPr/>
          <p:nvPr/>
        </p:nvSpPr>
        <p:spPr>
          <a:xfrm>
            <a:off x="10835242" y="1262775"/>
            <a:ext cx="228601" cy="130049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TextBox 48"/>
          <p:cNvSpPr txBox="1"/>
          <p:nvPr/>
        </p:nvSpPr>
        <p:spPr>
          <a:xfrm>
            <a:off x="10663881" y="1082365"/>
            <a:ext cx="38017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 17</a:t>
            </a:r>
            <a:endParaRPr lang="ru-RU" sz="1000" dirty="0"/>
          </a:p>
        </p:txBody>
      </p:sp>
      <p:cxnSp>
        <p:nvCxnSpPr>
          <p:cNvPr id="51" name="Прямая со стрелкой 50"/>
          <p:cNvCxnSpPr>
            <a:stCxn id="7" idx="0"/>
          </p:cNvCxnSpPr>
          <p:nvPr/>
        </p:nvCxnSpPr>
        <p:spPr>
          <a:xfrm flipH="1" flipV="1">
            <a:off x="10949542" y="1078139"/>
            <a:ext cx="1" cy="1846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5024981" y="2145922"/>
            <a:ext cx="3326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19</a:t>
            </a:r>
            <a:endParaRPr lang="ru-RU" sz="1000" dirty="0"/>
          </a:p>
        </p:txBody>
      </p:sp>
      <p:sp>
        <p:nvSpPr>
          <p:cNvPr id="53" name="TextBox 52"/>
          <p:cNvSpPr txBox="1"/>
          <p:nvPr/>
        </p:nvSpPr>
        <p:spPr>
          <a:xfrm>
            <a:off x="4704008" y="2352707"/>
            <a:ext cx="3326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20</a:t>
            </a:r>
            <a:endParaRPr lang="ru-RU" sz="1000" dirty="0"/>
          </a:p>
        </p:txBody>
      </p:sp>
    </p:spTree>
    <p:extLst>
      <p:ext uri="{BB962C8B-B14F-4D97-AF65-F5344CB8AC3E}">
        <p14:creationId xmlns:p14="http://schemas.microsoft.com/office/powerpoint/2010/main" val="28400198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3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Схема расположения передаваемых в аренду площадей для коммерческой деятельности 			на перроне железнодорожного вокзала </a:t>
            </a:r>
            <a:r>
              <a:rPr lang="ru-RU" sz="18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Аягоз</a:t>
            </a: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12668" y="3994952"/>
            <a:ext cx="4196179" cy="2039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Aft>
                <a:spcPts val="0"/>
              </a:spcAft>
            </a:pPr>
            <a:r>
              <a:rPr lang="ru-RU" sz="11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21. ТНП ИП </a:t>
            </a:r>
            <a:r>
              <a:rPr lang="ru-RU" sz="11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Карабаева</a:t>
            </a:r>
            <a:r>
              <a:rPr lang="ru-RU" sz="11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6 </a:t>
            </a:r>
            <a:r>
              <a:rPr lang="ru-RU" sz="11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кв.м</a:t>
            </a:r>
            <a:r>
              <a:rPr lang="ru-RU" sz="11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11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</a:pPr>
            <a:r>
              <a:rPr lang="ru-RU" sz="1100" b="1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22. </a:t>
            </a:r>
            <a:r>
              <a:rPr lang="ru-RU" sz="11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ТНП ИП Нурпеисова – 6,3 </a:t>
            </a:r>
            <a:r>
              <a:rPr lang="ru-RU" sz="11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кв.м</a:t>
            </a:r>
            <a:r>
              <a:rPr lang="ru-RU" sz="11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11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</a:pPr>
            <a:r>
              <a:rPr lang="ru-RU" sz="1100" b="1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23. </a:t>
            </a:r>
            <a:r>
              <a:rPr lang="ru-RU" sz="11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ТНП ИП </a:t>
            </a:r>
            <a:r>
              <a:rPr lang="ru-RU" sz="11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Сакенаева</a:t>
            </a:r>
            <a:r>
              <a:rPr lang="ru-RU" sz="11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4 </a:t>
            </a:r>
            <a:r>
              <a:rPr lang="ru-RU" sz="11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кв.м</a:t>
            </a:r>
            <a:r>
              <a:rPr lang="ru-RU" sz="11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11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</a:pPr>
            <a:r>
              <a:rPr lang="ru-RU" sz="11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24. ТНП ИП </a:t>
            </a:r>
            <a:r>
              <a:rPr lang="ru-RU" sz="11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Сарина</a:t>
            </a:r>
            <a:r>
              <a:rPr lang="ru-RU" sz="11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4 </a:t>
            </a:r>
            <a:r>
              <a:rPr lang="ru-RU" sz="11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кв.м</a:t>
            </a:r>
            <a:r>
              <a:rPr lang="ru-RU" sz="11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11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</a:pPr>
            <a:r>
              <a:rPr lang="ru-RU" sz="11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25. ТНП ИП </a:t>
            </a:r>
            <a:r>
              <a:rPr lang="ru-RU" sz="11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Жаксылыкова</a:t>
            </a:r>
            <a:r>
              <a:rPr lang="ru-RU" sz="11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5,2 </a:t>
            </a:r>
            <a:r>
              <a:rPr lang="ru-RU" sz="11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кв.м</a:t>
            </a:r>
            <a:r>
              <a:rPr lang="ru-RU" sz="11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11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</a:pPr>
            <a:r>
              <a:rPr lang="ru-RU" sz="11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26. ТНП ИП </a:t>
            </a:r>
            <a:r>
              <a:rPr lang="ru-RU" sz="11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Акушева</a:t>
            </a:r>
            <a:r>
              <a:rPr lang="ru-RU" sz="11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6 </a:t>
            </a:r>
            <a:r>
              <a:rPr lang="ru-RU" sz="11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кв.м</a:t>
            </a:r>
            <a:r>
              <a:rPr lang="ru-RU" sz="11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11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</a:pPr>
            <a:r>
              <a:rPr lang="ru-RU" sz="11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27. ТНП ИП </a:t>
            </a:r>
            <a:r>
              <a:rPr lang="ru-RU" sz="11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Турмухаметова</a:t>
            </a:r>
            <a:r>
              <a:rPr lang="ru-RU" sz="11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7,7 </a:t>
            </a:r>
            <a:r>
              <a:rPr lang="ru-RU" sz="11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кв.м</a:t>
            </a:r>
            <a:r>
              <a:rPr lang="ru-RU" sz="11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11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</a:pPr>
            <a:r>
              <a:rPr lang="ru-RU" sz="11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28. ТНП ИП </a:t>
            </a:r>
            <a:r>
              <a:rPr lang="ru-RU" sz="11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Тохтария</a:t>
            </a:r>
            <a:r>
              <a:rPr lang="ru-RU" sz="11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4 </a:t>
            </a:r>
            <a:r>
              <a:rPr lang="ru-RU" sz="11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кв.м</a:t>
            </a:r>
            <a:r>
              <a:rPr lang="ru-RU" sz="11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11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</a:pPr>
            <a:r>
              <a:rPr lang="ru-RU" sz="11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29. ТНП ИП </a:t>
            </a:r>
            <a:r>
              <a:rPr lang="ru-RU" sz="11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Демеубаева</a:t>
            </a:r>
            <a:r>
              <a:rPr lang="ru-RU" sz="11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6 </a:t>
            </a:r>
            <a:r>
              <a:rPr lang="ru-RU" sz="11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кв.м</a:t>
            </a:r>
            <a:r>
              <a:rPr lang="ru-RU" sz="11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11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11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30. ТНП ИП </a:t>
            </a:r>
            <a:r>
              <a:rPr lang="ru-RU" sz="11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Баубаева</a:t>
            </a:r>
            <a:r>
              <a:rPr lang="ru-RU" sz="11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34.4 </a:t>
            </a:r>
            <a:r>
              <a:rPr lang="ru-RU" sz="11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кв.м</a:t>
            </a:r>
            <a:r>
              <a:rPr lang="ru-RU" sz="11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11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49777" y="3039546"/>
            <a:ext cx="39590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21     22   23    24    25   26   27    28    29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917727" y="1015317"/>
            <a:ext cx="10149934" cy="264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11473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6151" y="217487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Аягөз </a:t>
            </a:r>
            <a:r>
              <a:rPr lang="ru-RU" sz="20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теміржол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вокзалы </a:t>
            </a:r>
            <a:r>
              <a:rPr lang="ru-RU" sz="20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ғимаратында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коммерциялық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қызмет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үшін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жалға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берілетін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алаңдардың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орналасу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схемасы</a:t>
            </a: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09905765"/>
              </p:ext>
            </p:extLst>
          </p:nvPr>
        </p:nvGraphicFramePr>
        <p:xfrm>
          <a:off x="838200" y="1406525"/>
          <a:ext cx="11087100" cy="2386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Документ" r:id="rId3" imgW="10216869" imgH="2192073" progId="Word.Document.12">
                  <p:embed/>
                </p:oleObj>
              </mc:Choice>
              <mc:Fallback>
                <p:oleObj name="Документ" r:id="rId3" imgW="10216869" imgH="2192073" progId="Word.Document.12">
                  <p:embed/>
                  <p:pic>
                    <p:nvPicPr>
                      <p:cNvPr id="21" name="Объект 20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38200" y="1406525"/>
                        <a:ext cx="11087100" cy="23860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066708" y="3956087"/>
            <a:ext cx="7196255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kk-KZ" sz="1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Постомат АО </a:t>
            </a:r>
            <a:r>
              <a:rPr lang="en-US" sz="10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Kaspi</a:t>
            </a:r>
            <a:r>
              <a:rPr lang="ru-RU" sz="1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Банк  - 1 </a:t>
            </a:r>
            <a:r>
              <a:rPr lang="ru-RU" sz="1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д/</a:t>
            </a:r>
            <a:r>
              <a:rPr lang="ru-RU" sz="10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ш.м</a:t>
            </a:r>
            <a:r>
              <a:rPr lang="ru-RU" sz="1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                     13. Банкомат АО </a:t>
            </a:r>
            <a:r>
              <a:rPr lang="ru-RU" sz="10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Халык</a:t>
            </a:r>
            <a:r>
              <a:rPr lang="ru-RU" sz="1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Банк – 1 </a:t>
            </a:r>
            <a:r>
              <a:rPr lang="ru-RU" sz="10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ед</a:t>
            </a:r>
            <a:r>
              <a:rPr lang="ru-RU" sz="1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10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ш.м</a:t>
            </a:r>
            <a:r>
              <a:rPr lang="ru-RU" sz="1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1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10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Кофеаппарат</a:t>
            </a:r>
            <a:r>
              <a:rPr lang="ru-RU" sz="1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ИП </a:t>
            </a:r>
            <a:r>
              <a:rPr lang="ru-RU" sz="10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Саябаев</a:t>
            </a:r>
            <a:r>
              <a:rPr lang="ru-RU" sz="1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1 </a:t>
            </a:r>
            <a:r>
              <a:rPr lang="ru-RU" sz="1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д/</a:t>
            </a:r>
            <a:r>
              <a:rPr lang="ru-RU" sz="10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ш.м</a:t>
            </a:r>
            <a:r>
              <a:rPr lang="ru-RU" sz="1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                    14. </a:t>
            </a:r>
            <a:r>
              <a:rPr lang="ru-RU" sz="10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Кофеаппарат</a:t>
            </a:r>
            <a:r>
              <a:rPr lang="ru-RU" sz="1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ИП </a:t>
            </a:r>
            <a:r>
              <a:rPr lang="ru-RU" sz="10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Сембаев</a:t>
            </a:r>
            <a:r>
              <a:rPr lang="ru-RU" sz="1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1 </a:t>
            </a:r>
            <a:r>
              <a:rPr lang="ru-RU" sz="10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ед</a:t>
            </a:r>
            <a:r>
              <a:rPr lang="ru-RU" sz="1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10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ш.м</a:t>
            </a:r>
            <a:r>
              <a:rPr lang="ru-RU" sz="1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  <a:endParaRPr lang="ru-RU" sz="11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1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ТНП ИП </a:t>
            </a:r>
            <a:r>
              <a:rPr lang="ru-RU" sz="10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Каркаранова</a:t>
            </a:r>
            <a:r>
              <a:rPr lang="ru-RU" sz="1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4 </a:t>
            </a:r>
            <a:r>
              <a:rPr lang="ru-RU" sz="10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ш.м</a:t>
            </a:r>
            <a:r>
              <a:rPr lang="ru-RU" sz="1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                               15. </a:t>
            </a:r>
            <a:r>
              <a:rPr lang="ru-RU" sz="10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Платеждық</a:t>
            </a:r>
            <a:r>
              <a:rPr lang="ru-RU" sz="1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терминал ТОО </a:t>
            </a:r>
            <a:r>
              <a:rPr lang="ru-RU" sz="10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Cesh</a:t>
            </a:r>
            <a:r>
              <a:rPr lang="ru-RU" sz="1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Invest</a:t>
            </a:r>
            <a:r>
              <a:rPr lang="ru-RU" sz="1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1 </a:t>
            </a:r>
            <a:r>
              <a:rPr lang="ru-RU" sz="10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ед</a:t>
            </a:r>
            <a:r>
              <a:rPr lang="ru-RU" sz="1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10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ш.м</a:t>
            </a:r>
            <a:r>
              <a:rPr lang="ru-RU" sz="1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                                                                                     </a:t>
            </a:r>
            <a:r>
              <a:rPr lang="ru-RU" sz="1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</a:t>
            </a:r>
            <a:endParaRPr lang="ru-RU" sz="11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1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ТНП ИП Курмангалиева – 6,3 </a:t>
            </a:r>
            <a:r>
              <a:rPr lang="ru-RU" sz="10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ш.м</a:t>
            </a:r>
            <a:r>
              <a:rPr lang="ru-RU" sz="1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                        16. </a:t>
            </a:r>
            <a:r>
              <a:rPr lang="ru-RU" sz="1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Коммерциалық алан </a:t>
            </a:r>
            <a:r>
              <a:rPr lang="ru-RU" sz="1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(кресло-</a:t>
            </a:r>
            <a:r>
              <a:rPr lang="ru-RU" sz="10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массажер</a:t>
            </a:r>
            <a:r>
              <a:rPr lang="ru-RU" sz="1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 - 2 </a:t>
            </a:r>
            <a:r>
              <a:rPr lang="ru-RU" sz="10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ед</a:t>
            </a:r>
            <a:r>
              <a:rPr lang="ru-RU" sz="1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10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ш.м</a:t>
            </a:r>
            <a:r>
              <a:rPr lang="ru-RU" sz="1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11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1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ТНП ИП </a:t>
            </a:r>
            <a:r>
              <a:rPr lang="ru-RU" sz="10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Анизат</a:t>
            </a:r>
            <a:r>
              <a:rPr lang="ru-RU" sz="1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4,1 </a:t>
            </a:r>
            <a:r>
              <a:rPr lang="ru-RU" sz="10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ш.м</a:t>
            </a:r>
            <a:r>
              <a:rPr lang="ru-RU" sz="1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                                        17. </a:t>
            </a:r>
            <a:r>
              <a:rPr lang="ru-RU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Коммерциалық алан </a:t>
            </a:r>
            <a:r>
              <a:rPr lang="ru-RU" sz="1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антенна) – 7 </a:t>
            </a:r>
            <a:r>
              <a:rPr lang="ru-RU" sz="1000" b="1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кв.м</a:t>
            </a:r>
            <a:r>
              <a:rPr lang="ru-RU" sz="1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(крыша)</a:t>
            </a:r>
            <a:endParaRPr lang="ru-RU" sz="11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1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ТНП ИП </a:t>
            </a:r>
            <a:r>
              <a:rPr lang="ru-RU" sz="10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Тусупбекова</a:t>
            </a:r>
            <a:r>
              <a:rPr lang="ru-RU" sz="1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4 </a:t>
            </a:r>
            <a:r>
              <a:rPr lang="ru-RU" sz="10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ш.м</a:t>
            </a:r>
            <a:r>
              <a:rPr lang="ru-RU" sz="1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                                18. </a:t>
            </a:r>
            <a:r>
              <a:rPr lang="ru-RU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Коммерциалық алан (</a:t>
            </a:r>
            <a:r>
              <a:rPr lang="ru-RU" sz="1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камера хранения) – 8,0 </a:t>
            </a:r>
            <a:r>
              <a:rPr lang="ru-RU" sz="10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ш.м</a:t>
            </a:r>
            <a:r>
              <a:rPr lang="ru-RU" sz="1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11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1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ТНП ИП </a:t>
            </a:r>
            <a:r>
              <a:rPr lang="ru-RU" sz="10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Кусаинова</a:t>
            </a:r>
            <a:r>
              <a:rPr lang="ru-RU" sz="1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Г –  3,6 </a:t>
            </a:r>
            <a:r>
              <a:rPr lang="ru-RU" sz="10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ш.м</a:t>
            </a:r>
            <a:r>
              <a:rPr lang="ru-RU" sz="1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                            19. </a:t>
            </a:r>
            <a:r>
              <a:rPr lang="ru-RU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Коммерциалық алан (</a:t>
            </a:r>
            <a:r>
              <a:rPr lang="ru-RU" sz="1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пустующее) – 10 </a:t>
            </a:r>
            <a:r>
              <a:rPr lang="ru-RU" sz="10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ш.м</a:t>
            </a:r>
            <a:r>
              <a:rPr lang="ru-RU" sz="1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  <a:endParaRPr lang="ru-RU" sz="11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1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ТНП ИП </a:t>
            </a:r>
            <a:r>
              <a:rPr lang="ru-RU" sz="10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Кусаинова</a:t>
            </a:r>
            <a:r>
              <a:rPr lang="ru-RU" sz="1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Л – 3 </a:t>
            </a:r>
            <a:r>
              <a:rPr lang="ru-RU" sz="10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ш.м</a:t>
            </a:r>
            <a:r>
              <a:rPr lang="ru-RU" sz="1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                                20. </a:t>
            </a:r>
            <a:r>
              <a:rPr lang="ru-RU" sz="1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Коммерциалық алан (</a:t>
            </a:r>
            <a:r>
              <a:rPr lang="ru-RU" sz="1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пустующее) – 18 </a:t>
            </a:r>
            <a:r>
              <a:rPr lang="ru-RU" sz="10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ш.м</a:t>
            </a:r>
            <a:r>
              <a:rPr lang="ru-RU" sz="1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11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1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ТНП ИП </a:t>
            </a:r>
            <a:r>
              <a:rPr lang="ru-RU" sz="10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Темиржанов</a:t>
            </a:r>
            <a:r>
              <a:rPr lang="ru-RU" sz="1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4,5 </a:t>
            </a:r>
            <a:r>
              <a:rPr lang="ru-RU" sz="10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ш.м</a:t>
            </a:r>
            <a:r>
              <a:rPr lang="ru-RU" sz="1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11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kk-KZ" sz="1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ТНП ИП Кусаинова Г – 3,6 </a:t>
            </a:r>
            <a:r>
              <a:rPr lang="kk-KZ" sz="1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ш.м  </a:t>
            </a:r>
            <a:endParaRPr lang="ru-RU" sz="11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1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ТНП ИП </a:t>
            </a:r>
            <a:r>
              <a:rPr lang="ru-RU" sz="10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Шенгельбаева</a:t>
            </a:r>
            <a:r>
              <a:rPr lang="ru-RU" sz="1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6,45 </a:t>
            </a:r>
            <a:r>
              <a:rPr lang="ru-RU" sz="10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ш.м</a:t>
            </a:r>
            <a:r>
              <a:rPr lang="ru-RU" sz="1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11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ru-RU" sz="1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ТНП ИП </a:t>
            </a:r>
            <a:r>
              <a:rPr lang="ru-RU" sz="10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Кусаинова</a:t>
            </a:r>
            <a:r>
              <a:rPr lang="ru-RU" sz="1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 – 3 </a:t>
            </a:r>
            <a:r>
              <a:rPr lang="ru-RU" sz="10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ш.м</a:t>
            </a:r>
            <a:r>
              <a:rPr lang="ru-RU" sz="1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Oval 4"/>
          <p:cNvSpPr>
            <a:spLocks noChangeArrowheads="1"/>
          </p:cNvSpPr>
          <p:nvPr/>
        </p:nvSpPr>
        <p:spPr bwMode="auto">
          <a:xfrm>
            <a:off x="180651" y="-128588"/>
            <a:ext cx="306388" cy="257175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  <a:tabLst/>
            </a:pPr>
            <a:r>
              <a:rPr kumimoji="0" lang="kk-KZ" altLang="ru-RU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19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74803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6388" y="1873733"/>
            <a:ext cx="10149934" cy="2646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27313" y="549247"/>
            <a:ext cx="104378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Аягөз </a:t>
            </a:r>
            <a:r>
              <a:rPr lang="ru-RU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теміржол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вокзалының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перронында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коммерциялық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қызмет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үшін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жалға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берілетін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алаңдардың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орналасу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схемасы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12668" y="3994952"/>
            <a:ext cx="4196179" cy="2039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Aft>
                <a:spcPts val="0"/>
              </a:spcAft>
            </a:pPr>
            <a:r>
              <a:rPr lang="ru-RU" sz="11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21. ТНП ИП </a:t>
            </a:r>
            <a:r>
              <a:rPr lang="ru-RU" sz="11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Карабаева</a:t>
            </a:r>
            <a:r>
              <a:rPr lang="ru-RU" sz="11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6 </a:t>
            </a:r>
            <a:r>
              <a:rPr lang="ru-RU" sz="11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ш.м</a:t>
            </a:r>
            <a:r>
              <a:rPr lang="ru-RU" sz="11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11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</a:pPr>
            <a:r>
              <a:rPr lang="ru-RU" sz="1100" b="1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22. </a:t>
            </a:r>
            <a:r>
              <a:rPr lang="ru-RU" sz="11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ТНП ИП Нурпеисова – 6,3 </a:t>
            </a:r>
            <a:r>
              <a:rPr lang="ru-RU" sz="11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ш.м</a:t>
            </a:r>
            <a:r>
              <a:rPr lang="ru-RU" sz="11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11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</a:pPr>
            <a:r>
              <a:rPr lang="ru-RU" sz="1100" b="1" dirty="0" smtClean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23. </a:t>
            </a:r>
            <a:r>
              <a:rPr lang="ru-RU" sz="11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ТНП ИП </a:t>
            </a:r>
            <a:r>
              <a:rPr lang="ru-RU" sz="11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Сакенаева</a:t>
            </a:r>
            <a:r>
              <a:rPr lang="ru-RU" sz="11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4 </a:t>
            </a:r>
            <a:r>
              <a:rPr lang="ru-RU" sz="11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ш.м</a:t>
            </a:r>
            <a:r>
              <a:rPr lang="ru-RU" sz="11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11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</a:pPr>
            <a:r>
              <a:rPr lang="ru-RU" sz="11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24. ТНП ИП </a:t>
            </a:r>
            <a:r>
              <a:rPr lang="ru-RU" sz="11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Сарина</a:t>
            </a:r>
            <a:r>
              <a:rPr lang="ru-RU" sz="11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4 </a:t>
            </a:r>
            <a:r>
              <a:rPr lang="ru-RU" sz="11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ш.м</a:t>
            </a:r>
            <a:r>
              <a:rPr lang="ru-RU" sz="11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11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</a:pPr>
            <a:r>
              <a:rPr lang="ru-RU" sz="11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25. ТНП ИП </a:t>
            </a:r>
            <a:r>
              <a:rPr lang="ru-RU" sz="11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Жаксылыкова</a:t>
            </a:r>
            <a:r>
              <a:rPr lang="ru-RU" sz="11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5,2 </a:t>
            </a:r>
            <a:r>
              <a:rPr lang="ru-RU" sz="11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ш.м</a:t>
            </a:r>
            <a:r>
              <a:rPr lang="ru-RU" sz="11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11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</a:pPr>
            <a:r>
              <a:rPr lang="ru-RU" sz="11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26. ТНП ИП </a:t>
            </a:r>
            <a:r>
              <a:rPr lang="ru-RU" sz="11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Акушева</a:t>
            </a:r>
            <a:r>
              <a:rPr lang="ru-RU" sz="11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6 </a:t>
            </a:r>
            <a:r>
              <a:rPr lang="ru-RU" sz="11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ш.м</a:t>
            </a:r>
            <a:r>
              <a:rPr lang="ru-RU" sz="11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11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</a:pPr>
            <a:r>
              <a:rPr lang="ru-RU" sz="11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27. ТНП ИП </a:t>
            </a:r>
            <a:r>
              <a:rPr lang="ru-RU" sz="11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Турмухаметова</a:t>
            </a:r>
            <a:r>
              <a:rPr lang="ru-RU" sz="11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7,7 </a:t>
            </a:r>
            <a:r>
              <a:rPr lang="ru-RU" sz="11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ш.м</a:t>
            </a:r>
            <a:r>
              <a:rPr lang="ru-RU" sz="11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11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</a:pPr>
            <a:r>
              <a:rPr lang="ru-RU" sz="11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28. ТНП ИП </a:t>
            </a:r>
            <a:r>
              <a:rPr lang="ru-RU" sz="11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Тохтария</a:t>
            </a:r>
            <a:r>
              <a:rPr lang="ru-RU" sz="11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4 </a:t>
            </a:r>
            <a:r>
              <a:rPr lang="ru-RU" sz="11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</a:t>
            </a:r>
            <a:r>
              <a:rPr lang="ru-RU" sz="11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.м</a:t>
            </a:r>
            <a:r>
              <a:rPr lang="ru-RU" sz="11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11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</a:pPr>
            <a:r>
              <a:rPr lang="ru-RU" sz="11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29. ТНП ИП </a:t>
            </a:r>
            <a:r>
              <a:rPr lang="ru-RU" sz="11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Демеубаева</a:t>
            </a:r>
            <a:r>
              <a:rPr lang="ru-RU" sz="11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6 </a:t>
            </a:r>
            <a:r>
              <a:rPr lang="ru-RU" sz="11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ш.м</a:t>
            </a:r>
            <a:r>
              <a:rPr lang="ru-RU" sz="11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11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11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30. ТНП ИП </a:t>
            </a:r>
            <a:r>
              <a:rPr lang="ru-RU" sz="11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Баубаева</a:t>
            </a:r>
            <a:r>
              <a:rPr lang="ru-RU" sz="11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34.4 </a:t>
            </a:r>
            <a:r>
              <a:rPr lang="ru-RU" sz="1100" b="1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ш.м</a:t>
            </a:r>
            <a:r>
              <a:rPr lang="ru-RU" sz="11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11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237610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</TotalTime>
  <Words>601</Words>
  <Application>Microsoft Office PowerPoint</Application>
  <PresentationFormat>Широкоэкранный</PresentationFormat>
  <Paragraphs>71</Paragraphs>
  <Slides>4</Slides>
  <Notes>1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4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Тема Office</vt:lpstr>
      <vt:lpstr>Документ</vt:lpstr>
      <vt:lpstr>Документ Microsoft Word</vt:lpstr>
      <vt:lpstr>Схема расположения передаваемых в аренду площадей для коммерческой деятельности   в здании железнодорожного вокзала Аягоз </vt:lpstr>
      <vt:lpstr> Схема расположения передаваемых в аренду площадей для коммерческой деятельности    на перроне железнодорожного вокзала Аягоз  </vt:lpstr>
      <vt:lpstr>Аягөз теміржол вокзалы ғимаратында коммерциялық қызмет үшін жалға берілетін алаңдардың орналасу схемасы.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СХЕМА РАСПОЛОЖЕНИЯ ПЕРЕДАВАЕМЫХ В АРЕНДУ ПЛОЩАДЕЙ  ДЛЯ КОММЕРЧЕСКОЙ ДЕЯТЕЛЬНОСТИ НА ЖЕЛЕЗНОДОРОЖНОМ ВОКЗАЛЕ Аягоз</dc:title>
  <dc:creator>Жанна Д. Айткалиева</dc:creator>
  <cp:lastModifiedBy>Айнур А. Шагманова</cp:lastModifiedBy>
  <cp:revision>24</cp:revision>
  <dcterms:created xsi:type="dcterms:W3CDTF">2024-08-20T07:09:57Z</dcterms:created>
  <dcterms:modified xsi:type="dcterms:W3CDTF">2025-02-27T12:51:46Z</dcterms:modified>
</cp:coreProperties>
</file>